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1" r:id="rId1"/>
  </p:sldMasterIdLst>
  <p:notesMasterIdLst>
    <p:notesMasterId r:id="rId11"/>
  </p:notesMasterIdLst>
  <p:sldIdLst>
    <p:sldId id="321" r:id="rId2"/>
    <p:sldId id="330" r:id="rId3"/>
    <p:sldId id="340" r:id="rId4"/>
    <p:sldId id="342" r:id="rId5"/>
    <p:sldId id="341" r:id="rId6"/>
    <p:sldId id="328" r:id="rId7"/>
    <p:sldId id="343" r:id="rId8"/>
    <p:sldId id="329" r:id="rId9"/>
    <p:sldId id="331" r:id="rId10"/>
  </p:sldIdLst>
  <p:sldSz cx="9144000" cy="6858000" type="screen4x3"/>
  <p:notesSz cx="6797675" cy="9874250"/>
  <p:defaultTextStyle>
    <a:defPPr>
      <a:defRPr lang="ru-RU"/>
    </a:defPPr>
    <a:lvl1pPr marL="0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6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33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29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95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26" algn="l" defTabSz="9143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7CC"/>
    <a:srgbClr val="0B246B"/>
    <a:srgbClr val="0088B8"/>
    <a:srgbClr val="3B75BA"/>
    <a:srgbClr val="1058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0794" autoAdjust="0"/>
  </p:normalViewPr>
  <p:slideViewPr>
    <p:cSldViewPr>
      <p:cViewPr varScale="1">
        <p:scale>
          <a:sx n="106" d="100"/>
          <a:sy n="106" d="100"/>
        </p:scale>
        <p:origin x="-2124" y="-90"/>
      </p:cViewPr>
      <p:guideLst>
        <p:guide orient="horz" pos="2160"/>
        <p:guide pos="288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135" tIns="45568" rIns="91135" bIns="4556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135" tIns="45568" rIns="91135" bIns="45568" rtlCol="0"/>
          <a:lstStyle>
            <a:lvl1pPr algn="r">
              <a:defRPr sz="1200"/>
            </a:lvl1pPr>
          </a:lstStyle>
          <a:p>
            <a:fld id="{7CC52FCD-E4A8-4706-BDF5-733BE0F106FA}" type="datetimeFigureOut">
              <a:rPr lang="ru-RU" smtClean="0"/>
              <a:pPr/>
              <a:t>21.11.2022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35" tIns="45568" rIns="91135" bIns="4556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135" tIns="45568" rIns="91135" bIns="4556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2"/>
          </a:xfrm>
          <a:prstGeom prst="rect">
            <a:avLst/>
          </a:prstGeom>
        </p:spPr>
        <p:txBody>
          <a:bodyPr vert="horz" lIns="91135" tIns="45568" rIns="91135" bIns="4556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135" tIns="45568" rIns="91135" bIns="45568" rtlCol="0" anchor="b"/>
          <a:lstStyle>
            <a:lvl1pPr algn="r">
              <a:defRPr sz="1200"/>
            </a:lvl1pPr>
          </a:lstStyle>
          <a:p>
            <a:fld id="{010D08A8-398B-496C-9E81-84678CEA59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432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6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3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29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5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6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08A8-398B-496C-9E81-84678CEA59D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248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08A8-398B-496C-9E81-84678CEA59D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632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08A8-398B-496C-9E81-84678CEA59D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7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08A8-398B-496C-9E81-84678CEA59D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7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08A8-398B-496C-9E81-84678CEA59D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7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08A8-398B-496C-9E81-84678CEA59D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7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08A8-398B-496C-9E81-84678CEA59D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7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08A8-398B-496C-9E81-84678CEA59D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7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D08A8-398B-496C-9E81-84678CEA59D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лашева\Desktop\Attachments_elena-yalbacheva@bk.ru_2019-07-29_06-20-09\Заставка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3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C2E4-E27B-41F5-B939-C96B6653747F}" type="datetime1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ашева\Downloads\Заставка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85" y="0"/>
            <a:ext cx="91423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E744-84E2-4FBD-B6B3-F02B063873F7}" type="datetime1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лашева\Downloads\Заставка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050F-D842-45C2-85B7-EF62D0CABFCA}" type="datetime1">
              <a:rPr lang="ru-RU" smtClean="0"/>
              <a:pPr/>
              <a:t>21.11.2022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лашева\Downloads\Заставка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3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657B6-D972-4DE1-9886-C4F2148D62F4}" type="datetime1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лашева\Downloads\Заставка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3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7E40-8356-4321-BAD2-B5F7989C3F61}" type="datetime1">
              <a:rPr lang="ru-RU" smtClean="0"/>
              <a:pPr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80609-D1A3-4A95-A2C1-D8958B6FAD2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21.11.2022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A56C3-7F24-400F-9450-5BE840EC3D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17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59563-D35B-4D64-BAEB-61752D5717C2}" type="datetime1">
              <a:rPr lang="ru-RU" smtClean="0"/>
              <a:pPr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42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Fond-RA@yandex.r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mspra.ru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751237"/>
            <a:ext cx="75608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Некоммерческая организация</a:t>
            </a:r>
          </a:p>
          <a:p>
            <a:pPr algn="ctr"/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«Гарантийный Фонд</a:t>
            </a:r>
            <a:endParaRPr lang="ru-RU" sz="4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Республики Алтай»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324908"/>
            <a:ext cx="1440160" cy="1426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007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1628800"/>
            <a:ext cx="43979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финансовой поддержки</a:t>
            </a:r>
            <a:endParaRPr lang="ru-RU" sz="2600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420888"/>
            <a:ext cx="849694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Предоставление поручительств за субъектов малого и среднего предпринимательства </a:t>
            </a:r>
          </a:p>
          <a:p>
            <a:pPr algn="ctr"/>
            <a:r>
              <a:rPr lang="ru-RU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перед финансовыми организациями </a:t>
            </a:r>
          </a:p>
          <a:p>
            <a:pPr algn="ctr"/>
            <a:r>
              <a:rPr lang="ru-RU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случае недостаточности собственного обеспечения (залога)</a:t>
            </a:r>
            <a:endParaRPr lang="ru-RU" sz="3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4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336119"/>
            <a:ext cx="7143815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Когда можно воспользоваться поручительством</a:t>
            </a:r>
            <a:endParaRPr lang="ru-RU" sz="2500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9627" y="204400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5186" y="2708920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значально собственного залога недостаточно для получения кредита или займа</a:t>
            </a: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1600" b="1" i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Стоимость залога снижена в результате  независимой оценки или оценки финансовой организации</a:t>
            </a: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Стоимость залога снижена в результате применения финансовой организацией корректирующих дисконтов</a:t>
            </a: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Предприниматель не хочет закладывать имущество </a:t>
            </a: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Высокие дополнительные затраты связанные с оформлением имущества в залог  (затраты на оценку, страхование и </a:t>
            </a:r>
            <a:r>
              <a:rPr lang="ru-RU" sz="16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тд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8176" y="1336119"/>
            <a:ext cx="70237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Поручительство Гарантийного фонда Республики Алтай</a:t>
            </a:r>
          </a:p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кредитным продуктам коммерческих банков </a:t>
            </a: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9627" y="204400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67315" y="2297756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Основные параметры программ поручительства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5186" y="2708920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Поручительство покрывает  до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70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 размера основного долга по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кредиту</a:t>
            </a: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1600" b="1" i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Максимальный размер поручительства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3 000 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000 рублей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Максимальный размер поручительства на взаимосвязанных заемщиков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4 500 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000 рублей</a:t>
            </a:r>
          </a:p>
          <a:p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Максимальный срок поручительства до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 лет</a:t>
            </a: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Возможность предоставления поручительств начинающим юридическим лицам, предпринимателям и «</a:t>
            </a:r>
            <a:r>
              <a:rPr lang="ru-RU" sz="1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самозанятым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 гражданам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Вознаграждение 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 предоставление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поручительства 0,5% в год от суммы поручительства, 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возможность рассрочки оплаты вознаграждения </a:t>
            </a:r>
          </a:p>
        </p:txBody>
      </p:sp>
    </p:spTree>
    <p:extLst>
      <p:ext uri="{BB962C8B-B14F-4D97-AF65-F5344CB8AC3E}">
        <p14:creationId xmlns:p14="http://schemas.microsoft.com/office/powerpoint/2010/main" val="16196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336119"/>
            <a:ext cx="79530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Поручительство Гарантийного фонда Республики Алтай</a:t>
            </a:r>
          </a:p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 кредитным продуктам МКК, НКО «Фонд поддержки МСП РА» </a:t>
            </a: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9627" y="204400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67315" y="2297756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Основные параметры программ поручительства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5186" y="2708920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Поручительство покрывает  до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% размера основного долга по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всем видам займов Фонда</a:t>
            </a: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1600" b="1" i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Максимальный размер поручительства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3 000 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000 рублей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Максимальный размер поручительства на взаимосвязанных заемщиков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4 500 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000 рублей</a:t>
            </a:r>
          </a:p>
          <a:p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Максимальный срок поручительства до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 месяцев</a:t>
            </a: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Возможность предоставления поручительств начинающим юридическим лицам, предпринимателям и «</a:t>
            </a:r>
            <a:r>
              <a:rPr lang="ru-RU" sz="1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самозанятым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 гражданам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Вознаграждение 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 предоставление </a:t>
            </a:r>
            <a:r>
              <a:rPr lang="ru-RU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поручительства 0,5% в год от суммы поручительства, </a:t>
            </a:r>
            <a:r>
              <a:rPr lang="ru-RU" sz="1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возможность рассрочки оплаты вознаграждения </a:t>
            </a:r>
          </a:p>
        </p:txBody>
      </p:sp>
    </p:spTree>
    <p:extLst>
      <p:ext uri="{BB962C8B-B14F-4D97-AF65-F5344CB8AC3E}">
        <p14:creationId xmlns:p14="http://schemas.microsoft.com/office/powerpoint/2010/main" val="52088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1504" y="1251357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Как получить поручительство Гарантийного фонда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096" y="1620689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 Самостоятельно обратиться в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финансовую организацию,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оформить заявку на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кредит или </a:t>
            </a:r>
            <a:r>
              <a:rPr lang="ru-RU" sz="1400" b="1" strike="sngStrik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займ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предоставить документы в соответствии с требованиями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предоставления документов непосредственно в Гарантийный фонд на этом этапе не требуется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endParaRPr lang="ru-RU" sz="1400" b="1" strike="sngStrik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Финансовая организация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рассматривает заявку, анализирует представленные документы и оценивает финансовое состояние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заемщика, принимает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решение о возможности кредитования (с определением необходимого обеспечения по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договору)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или отказе в предоставлении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кредита;</a:t>
            </a:r>
          </a:p>
          <a:p>
            <a:pPr lvl="0"/>
            <a:endParaRPr lang="ru-RU" sz="1400" b="1" strike="sngStrik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В случае, если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обеспечения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недостаточно для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выдачи кредита, финансовая организация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информирует предпринимателя о возможности привлечения поручительства Гарантийного фонда. При этом предприниматель сам вправе заявить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своем желании получить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кредит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под поручительство Гарантийного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фонда. Финансовая организация самостоятельно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направляет заявку  и прилагаемые к ней документы непосредственно в Гарантийный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фонд;</a:t>
            </a:r>
          </a:p>
          <a:p>
            <a:pPr lvl="0"/>
            <a:endParaRPr lang="ru-RU" sz="1400" b="1" strike="sngStrik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При принятии Гарантийным фондом положительного решения о предоставлении поручительства, подписывается трехсторонний договор поручительства между предпринимателем,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финансовой организацией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 Гарантийным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фондом;</a:t>
            </a:r>
          </a:p>
          <a:p>
            <a:pPr lvl="0"/>
            <a:endParaRPr lang="ru-RU" sz="1400" b="1" strike="sngStrik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После заключения (подписания) договора поручительства в установленный договором поручительства срок и в указанном в нем размере </a:t>
            </a:r>
            <a:r>
              <a:rPr lang="ru-RU" sz="1400" b="1" strike="sngStrik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предприниматель оплачивает </a:t>
            </a:r>
            <a:r>
              <a:rPr lang="ru-RU" sz="1400" b="1" strike="sngStrik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Фонду вознаграждение за предоставление поручительства.</a:t>
            </a:r>
          </a:p>
        </p:txBody>
      </p:sp>
    </p:spTree>
    <p:extLst>
      <p:ext uri="{BB962C8B-B14F-4D97-AF65-F5344CB8AC3E}">
        <p14:creationId xmlns:p14="http://schemas.microsoft.com/office/powerpoint/2010/main" val="408488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1504" y="1251357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получить поручительство Гарантийного фонда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096" y="1620689"/>
            <a:ext cx="849694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братиться </a:t>
            </a:r>
            <a:r>
              <a:rPr lang="ru-RU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финансовую организацию, </a:t>
            </a:r>
            <a:r>
              <a:rPr lang="ru-RU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оформить заявку на </a:t>
            </a:r>
            <a:r>
              <a:rPr lang="ru-RU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кредит или </a:t>
            </a:r>
            <a:r>
              <a:rPr lang="ru-RU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займ</a:t>
            </a:r>
            <a:r>
              <a:rPr lang="ru-RU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предоставить документы в соответствии с требованиями </a:t>
            </a:r>
            <a:r>
              <a:rPr lang="ru-RU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  <a:endParaRPr lang="ru-RU" sz="3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08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1403938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Наши контакты</a:t>
            </a:r>
            <a: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НКО «Гарантийный фонд Республики Алтай»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Горно-Алтайск: ул. Комсомольская, д. 9</a:t>
            </a:r>
          </a:p>
          <a:p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тел: 8 (38822)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2-05-49,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моб.тел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WhatsApp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8-913-699-9307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Fond-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04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@yandex.ru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www.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мойбизнес04.рф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49" y="2243173"/>
            <a:ext cx="1380623" cy="136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89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7334" y="1412776"/>
            <a:ext cx="73448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r>
              <a:rPr lang="ru-RU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5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6948</TotalTime>
  <Words>296</Words>
  <Application>Microsoft Office PowerPoint</Application>
  <PresentationFormat>Экран (4:3)</PresentationFormat>
  <Paragraphs>84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6_Тема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Инвестиционный потенциал</dc:title>
  <dc:creator>ZM</dc:creator>
  <cp:lastModifiedBy>пользователь</cp:lastModifiedBy>
  <cp:revision>603</cp:revision>
  <cp:lastPrinted>2020-11-16T13:51:17Z</cp:lastPrinted>
  <dcterms:created xsi:type="dcterms:W3CDTF">2019-07-23T09:05:30Z</dcterms:created>
  <dcterms:modified xsi:type="dcterms:W3CDTF">2022-11-21T08:25:11Z</dcterms:modified>
</cp:coreProperties>
</file>